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A9DB"/>
    <a:srgbClr val="FFC000"/>
    <a:srgbClr val="FFFFFF"/>
    <a:srgbClr val="B4C6E7"/>
    <a:srgbClr val="F4B084"/>
    <a:srgbClr val="A9DA74"/>
    <a:srgbClr val="00D05E"/>
    <a:srgbClr val="F0F0F0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E2C697-7CB7-48DD-BB84-2CC0D0580739}" v="1" dt="2021-09-15T01:49:49.116"/>
    <p1510:client id="{9396F380-BE9C-445C-8116-CABB116B6396}" v="1" dt="2021-09-15T01:35:04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fficeuser02" userId="abddc8fb-0481-4320-b71b-cadc5085a792" providerId="ADAL" clId="{8EE2C697-7CB7-48DD-BB84-2CC0D0580739}"/>
    <pc:docChg chg="custSel modSld">
      <pc:chgData name="officeuser02" userId="abddc8fb-0481-4320-b71b-cadc5085a792" providerId="ADAL" clId="{8EE2C697-7CB7-48DD-BB84-2CC0D0580739}" dt="2021-09-15T01:50:29.432" v="30" actId="1076"/>
      <pc:docMkLst>
        <pc:docMk/>
      </pc:docMkLst>
      <pc:sldChg chg="addSp delSp modSp mod">
        <pc:chgData name="officeuser02" userId="abddc8fb-0481-4320-b71b-cadc5085a792" providerId="ADAL" clId="{8EE2C697-7CB7-48DD-BB84-2CC0D0580739}" dt="2021-09-15T01:50:29.432" v="30" actId="1076"/>
        <pc:sldMkLst>
          <pc:docMk/>
          <pc:sldMk cId="1196483369" sldId="256"/>
        </pc:sldMkLst>
        <pc:grpChg chg="del">
          <ac:chgData name="officeuser02" userId="abddc8fb-0481-4320-b71b-cadc5085a792" providerId="ADAL" clId="{8EE2C697-7CB7-48DD-BB84-2CC0D0580739}" dt="2021-09-15T01:49:49.116" v="24" actId="21"/>
          <ac:grpSpMkLst>
            <pc:docMk/>
            <pc:sldMk cId="1196483369" sldId="256"/>
            <ac:grpSpMk id="2" creationId="{EE46EEFA-5A60-4D2A-9A9F-2BFDF7500B91}"/>
          </ac:grpSpMkLst>
        </pc:grpChg>
        <pc:picChg chg="del">
          <ac:chgData name="officeuser02" userId="abddc8fb-0481-4320-b71b-cadc5085a792" providerId="ADAL" clId="{8EE2C697-7CB7-48DD-BB84-2CC0D0580739}" dt="2021-09-15T01:50:14.684" v="28" actId="21"/>
          <ac:picMkLst>
            <pc:docMk/>
            <pc:sldMk cId="1196483369" sldId="256"/>
            <ac:picMk id="3" creationId="{97744C4E-5157-470A-8B1F-FC68839A1756}"/>
          </ac:picMkLst>
        </pc:picChg>
        <pc:picChg chg="del">
          <ac:chgData name="officeuser02" userId="abddc8fb-0481-4320-b71b-cadc5085a792" providerId="ADAL" clId="{8EE2C697-7CB7-48DD-BB84-2CC0D0580739}" dt="2021-09-15T01:48:00.560" v="0" actId="21"/>
          <ac:picMkLst>
            <pc:docMk/>
            <pc:sldMk cId="1196483369" sldId="256"/>
            <ac:picMk id="9" creationId="{5C04D210-ADFF-45D4-9FE4-D8B86DD2DDB2}"/>
          </ac:picMkLst>
        </pc:picChg>
        <pc:picChg chg="del mod">
          <ac:chgData name="officeuser02" userId="abddc8fb-0481-4320-b71b-cadc5085a792" providerId="ADAL" clId="{8EE2C697-7CB7-48DD-BB84-2CC0D0580739}" dt="2021-09-15T01:48:26.617" v="6" actId="21"/>
          <ac:picMkLst>
            <pc:docMk/>
            <pc:sldMk cId="1196483369" sldId="256"/>
            <ac:picMk id="14" creationId="{6CE52CAF-6235-4C29-B78C-B5AC59F61384}"/>
          </ac:picMkLst>
        </pc:picChg>
        <pc:picChg chg="del">
          <ac:chgData name="officeuser02" userId="abddc8fb-0481-4320-b71b-cadc5085a792" providerId="ADAL" clId="{8EE2C697-7CB7-48DD-BB84-2CC0D0580739}" dt="2021-09-15T01:48:55.413" v="12" actId="21"/>
          <ac:picMkLst>
            <pc:docMk/>
            <pc:sldMk cId="1196483369" sldId="256"/>
            <ac:picMk id="17" creationId="{815CD600-4E8B-48B9-96F9-1C4F6E98A21F}"/>
          </ac:picMkLst>
        </pc:picChg>
        <pc:picChg chg="del">
          <ac:chgData name="officeuser02" userId="abddc8fb-0481-4320-b71b-cadc5085a792" providerId="ADAL" clId="{8EE2C697-7CB7-48DD-BB84-2CC0D0580739}" dt="2021-09-15T01:49:16.706" v="16" actId="21"/>
          <ac:picMkLst>
            <pc:docMk/>
            <pc:sldMk cId="1196483369" sldId="256"/>
            <ac:picMk id="31" creationId="{00000000-0000-0000-0000-000000000000}"/>
          </ac:picMkLst>
        </pc:picChg>
        <pc:picChg chg="add mod">
          <ac:chgData name="officeuser02" userId="abddc8fb-0481-4320-b71b-cadc5085a792" providerId="ADAL" clId="{8EE2C697-7CB7-48DD-BB84-2CC0D0580739}" dt="2021-09-15T01:48:22.518" v="4" actId="1076"/>
          <ac:picMkLst>
            <pc:docMk/>
            <pc:sldMk cId="1196483369" sldId="256"/>
            <ac:picMk id="47" creationId="{F5EEE7B6-0D03-47E0-819F-41DB3EF69687}"/>
          </ac:picMkLst>
        </pc:picChg>
        <pc:picChg chg="add mod">
          <ac:chgData name="officeuser02" userId="abddc8fb-0481-4320-b71b-cadc5085a792" providerId="ADAL" clId="{8EE2C697-7CB7-48DD-BB84-2CC0D0580739}" dt="2021-09-15T01:48:48.165" v="11" actId="1038"/>
          <ac:picMkLst>
            <pc:docMk/>
            <pc:sldMk cId="1196483369" sldId="256"/>
            <ac:picMk id="49" creationId="{5C332AEC-AD90-45F4-8118-2C8EB1D4DD71}"/>
          </ac:picMkLst>
        </pc:picChg>
        <pc:picChg chg="add mod">
          <ac:chgData name="officeuser02" userId="abddc8fb-0481-4320-b71b-cadc5085a792" providerId="ADAL" clId="{8EE2C697-7CB7-48DD-BB84-2CC0D0580739}" dt="2021-09-15T01:49:10.922" v="15" actId="14100"/>
          <ac:picMkLst>
            <pc:docMk/>
            <pc:sldMk cId="1196483369" sldId="256"/>
            <ac:picMk id="52" creationId="{44A7374E-9434-44D2-B9EA-3D415BCF6F2B}"/>
          </ac:picMkLst>
        </pc:picChg>
        <pc:picChg chg="add mod">
          <ac:chgData name="officeuser02" userId="abddc8fb-0481-4320-b71b-cadc5085a792" providerId="ADAL" clId="{8EE2C697-7CB7-48DD-BB84-2CC0D0580739}" dt="2021-09-15T01:49:40.076" v="23" actId="1038"/>
          <ac:picMkLst>
            <pc:docMk/>
            <pc:sldMk cId="1196483369" sldId="256"/>
            <ac:picMk id="54" creationId="{FE6C4030-16F2-4749-8647-6885D846AAF9}"/>
          </ac:picMkLst>
        </pc:picChg>
        <pc:picChg chg="add mod">
          <ac:chgData name="officeuser02" userId="abddc8fb-0481-4320-b71b-cadc5085a792" providerId="ADAL" clId="{8EE2C697-7CB7-48DD-BB84-2CC0D0580739}" dt="2021-09-15T01:50:10.836" v="27" actId="1076"/>
          <ac:picMkLst>
            <pc:docMk/>
            <pc:sldMk cId="1196483369" sldId="256"/>
            <ac:picMk id="56" creationId="{A191C07C-E192-4C55-B793-C36AEDE752FD}"/>
          </ac:picMkLst>
        </pc:picChg>
        <pc:picChg chg="add mod">
          <ac:chgData name="officeuser02" userId="abddc8fb-0481-4320-b71b-cadc5085a792" providerId="ADAL" clId="{8EE2C697-7CB7-48DD-BB84-2CC0D0580739}" dt="2021-09-15T01:50:29.432" v="30" actId="1076"/>
          <ac:picMkLst>
            <pc:docMk/>
            <pc:sldMk cId="1196483369" sldId="256"/>
            <ac:picMk id="58" creationId="{1ED0B9D6-3785-4F23-92C3-825AD0EA35EC}"/>
          </ac:picMkLst>
        </pc:picChg>
      </pc:sldChg>
    </pc:docChg>
  </pc:docChgLst>
  <pc:docChgLst>
    <pc:chgData name="officeuser12" userId="14552e2e-078a-4c58-bec9-9a33d3cbc56f" providerId="ADAL" clId="{9396F380-BE9C-445C-8116-CABB116B6396}"/>
    <pc:docChg chg="modSld">
      <pc:chgData name="officeuser12" userId="14552e2e-078a-4c58-bec9-9a33d3cbc56f" providerId="ADAL" clId="{9396F380-BE9C-445C-8116-CABB116B6396}" dt="2021-09-15T01:35:04.466" v="0" actId="338"/>
      <pc:docMkLst>
        <pc:docMk/>
      </pc:docMkLst>
      <pc:sldChg chg="delSp modSp">
        <pc:chgData name="officeuser12" userId="14552e2e-078a-4c58-bec9-9a33d3cbc56f" providerId="ADAL" clId="{9396F380-BE9C-445C-8116-CABB116B6396}" dt="2021-09-15T01:35:04.466" v="0" actId="338"/>
        <pc:sldMkLst>
          <pc:docMk/>
          <pc:sldMk cId="1196483369" sldId="256"/>
        </pc:sldMkLst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" creationId="{A3A8A225-5275-4EED-804B-3F96814E7C71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5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6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8" creationId="{9F33BA50-4CD3-410D-8DED-1A32154E7166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10" creationId="{4792EC82-44F5-4C49-B926-9DE5004086B1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12" creationId="{0241B120-C908-4EFC-AF13-CE51DD3C4C08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13" creationId="{945A19EF-3669-4230-B458-C461472A1BC6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15" creationId="{D609BE67-FC1D-4833-A924-53E9A37029DA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18" creationId="{EF27B114-346F-4235-A6FB-2844E63A663F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19" creationId="{D97D5825-C0C8-49B8-9D6E-124169155D45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25" creationId="{ABA0EC7E-27CD-4AB2-A53F-E5081C742545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27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28" creationId="{31FD91BA-183A-475B-8013-B83E918091DE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29" creationId="{0CCAF3AF-726F-45F1-A4BE-800D2AD9D37F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0" creationId="{F3FC8126-21CA-4E26-B345-03749A1D1B9B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2" creationId="{3A49EF3B-5799-47EC-ADC8-27B9C8AA71DA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3" creationId="{D0F82913-1D8E-458D-9EEF-6D6C6F85D8FF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4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5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6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7" creationId="{3897668F-4B39-40F9-8EC1-94942F32D181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8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39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0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1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2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3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4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5" creationId="{00000000-0000-0000-0000-000000000000}"/>
          </ac:spMkLst>
        </pc:spChg>
        <pc:spChg chg="mod">
          <ac:chgData name="officeuser12" userId="14552e2e-078a-4c58-bec9-9a33d3cbc56f" providerId="ADAL" clId="{9396F380-BE9C-445C-8116-CABB116B6396}" dt="2021-09-15T01:35:04.466" v="0" actId="338"/>
          <ac:spMkLst>
            <pc:docMk/>
            <pc:sldMk cId="1196483369" sldId="256"/>
            <ac:spMk id="46" creationId="{1A21107F-E1C2-401C-9BE3-A1F365A5CFB1}"/>
          </ac:spMkLst>
        </pc:spChg>
        <pc:grpChg chg="mod">
          <ac:chgData name="officeuser12" userId="14552e2e-078a-4c58-bec9-9a33d3cbc56f" providerId="ADAL" clId="{9396F380-BE9C-445C-8116-CABB116B6396}" dt="2021-09-15T01:35:04.466" v="0" actId="338"/>
          <ac:grpSpMkLst>
            <pc:docMk/>
            <pc:sldMk cId="1196483369" sldId="256"/>
            <ac:grpSpMk id="1" creationId="{00000000-0000-0000-0000-000000000000}"/>
          </ac:grpSpMkLst>
        </pc:grpChg>
        <pc:grpChg chg="mod">
          <ac:chgData name="officeuser12" userId="14552e2e-078a-4c58-bec9-9a33d3cbc56f" providerId="ADAL" clId="{9396F380-BE9C-445C-8116-CABB116B6396}" dt="2021-09-15T01:35:04.466" v="0" actId="338"/>
          <ac:grpSpMkLst>
            <pc:docMk/>
            <pc:sldMk cId="1196483369" sldId="256"/>
            <ac:grpSpMk id="2" creationId="{EE46EEFA-5A60-4D2A-9A9F-2BFDF7500B91}"/>
          </ac:grpSpMkLst>
        </pc:grp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11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16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20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21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22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23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24" creationId="{00000000-0000-0000-0000-000000000000}"/>
          </ac:graphicFrameMkLst>
        </pc:graphicFrameChg>
        <pc:graphicFrameChg chg="mod">
          <ac:chgData name="officeuser12" userId="14552e2e-078a-4c58-bec9-9a33d3cbc56f" providerId="ADAL" clId="{9396F380-BE9C-445C-8116-CABB116B6396}" dt="2021-09-15T01:35:04.466" v="0" actId="338"/>
          <ac:graphicFrameMkLst>
            <pc:docMk/>
            <pc:sldMk cId="1196483369" sldId="256"/>
            <ac:graphicFrameMk id="26" creationId="{00000000-0000-0000-0000-000000000000}"/>
          </ac:graphicFrameMkLst>
        </pc:graphicFrameChg>
        <pc:picChg chg="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3" creationId="{97744C4E-5157-470A-8B1F-FC68839A1756}"/>
          </ac:picMkLst>
        </pc:picChg>
        <pc:picChg chg="del 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7" creationId="{AE2F2D89-695E-4157-A340-61B748A01640}"/>
          </ac:picMkLst>
        </pc:picChg>
        <pc:picChg chg="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9" creationId="{5C04D210-ADFF-45D4-9FE4-D8B86DD2DDB2}"/>
          </ac:picMkLst>
        </pc:picChg>
        <pc:picChg chg="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14" creationId="{6CE52CAF-6235-4C29-B78C-B5AC59F61384}"/>
          </ac:picMkLst>
        </pc:picChg>
        <pc:picChg chg="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17" creationId="{815CD600-4E8B-48B9-96F9-1C4F6E98A21F}"/>
          </ac:picMkLst>
        </pc:picChg>
        <pc:picChg chg="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31" creationId="{00000000-0000-0000-0000-000000000000}"/>
          </ac:picMkLst>
        </pc:picChg>
        <pc:picChg chg="mod">
          <ac:chgData name="officeuser12" userId="14552e2e-078a-4c58-bec9-9a33d3cbc56f" providerId="ADAL" clId="{9396F380-BE9C-445C-8116-CABB116B6396}" dt="2021-09-15T01:35:04.466" v="0" actId="338"/>
          <ac:picMkLst>
            <pc:docMk/>
            <pc:sldMk cId="1196483369" sldId="256"/>
            <ac:picMk id="51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63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7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48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45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99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14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38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5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812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4D26B-1211-462C-B42E-477BCE1126F0}" type="datetimeFigureOut">
              <a:rPr kumimoji="1" lang="ja-JP" altLang="en-US" smtClean="0"/>
              <a:t>2021/9/15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A44DD-B0CE-4ABE-B84D-8346793686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78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2786857" y="2140557"/>
            <a:ext cx="3630801" cy="180802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価格決定ワークシート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858" y="631030"/>
            <a:ext cx="8860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商品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・サービス名「　　　　　　　　　　　　　　　　　　　　　　　」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97862"/>
              </p:ext>
            </p:extLst>
          </p:nvPr>
        </p:nvGraphicFramePr>
        <p:xfrm>
          <a:off x="874581" y="1103969"/>
          <a:ext cx="7455354" cy="800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5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1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自社の理念・あるべき姿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59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・自社が広く社会に伝えたい思い・メッセージは？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84708"/>
              </p:ext>
            </p:extLst>
          </p:nvPr>
        </p:nvGraphicFramePr>
        <p:xfrm>
          <a:off x="874581" y="2140557"/>
          <a:ext cx="1718525" cy="180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提供価値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70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・顧客にとっての価値は？</a:t>
                      </a: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・希少性は？</a:t>
                      </a: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・模倣されやすいか？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19577"/>
              </p:ext>
            </p:extLst>
          </p:nvPr>
        </p:nvGraphicFramePr>
        <p:xfrm>
          <a:off x="6611409" y="2140557"/>
          <a:ext cx="1718525" cy="180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需要・市場動向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70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・ターゲットとなる市場は？</a:t>
                      </a: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・市場規模は？</a:t>
                      </a: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・今後の成長見込みは？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49818"/>
              </p:ext>
            </p:extLst>
          </p:nvPr>
        </p:nvGraphicFramePr>
        <p:xfrm>
          <a:off x="874581" y="4154829"/>
          <a:ext cx="1718525" cy="180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70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・提供価値を生み出す資源（知的財産、人員）は？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55704"/>
              </p:ext>
            </p:extLst>
          </p:nvPr>
        </p:nvGraphicFramePr>
        <p:xfrm>
          <a:off x="2786857" y="4154829"/>
          <a:ext cx="1718525" cy="180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損益分岐点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A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70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・損益分岐点売上高は？</a:t>
                      </a: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・目標利益は？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048264"/>
              </p:ext>
            </p:extLst>
          </p:nvPr>
        </p:nvGraphicFramePr>
        <p:xfrm>
          <a:off x="6611409" y="4154829"/>
          <a:ext cx="1718525" cy="180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競争状態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70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・自社の競合は？</a:t>
                      </a: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・自社の競争優位性は？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548774"/>
              </p:ext>
            </p:extLst>
          </p:nvPr>
        </p:nvGraphicFramePr>
        <p:xfrm>
          <a:off x="4699133" y="4154829"/>
          <a:ext cx="1718525" cy="180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5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参考価格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D0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70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・競合の価格、市場の慣習価格は？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375778"/>
              </p:ext>
            </p:extLst>
          </p:nvPr>
        </p:nvGraphicFramePr>
        <p:xfrm>
          <a:off x="2858444" y="2211668"/>
          <a:ext cx="3472782" cy="165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65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価格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236"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ビジネスモデル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82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・どのように売っていくのか？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左右矢印 33"/>
          <p:cNvSpPr/>
          <p:nvPr/>
        </p:nvSpPr>
        <p:spPr>
          <a:xfrm flipV="1">
            <a:off x="2569368" y="4820850"/>
            <a:ext cx="233949" cy="155961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5" name="左右矢印 34"/>
          <p:cNvSpPr/>
          <p:nvPr/>
        </p:nvSpPr>
        <p:spPr>
          <a:xfrm rot="5400000" flipV="1">
            <a:off x="1616868" y="3965631"/>
            <a:ext cx="233949" cy="155961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6" name="左右矢印 35"/>
          <p:cNvSpPr/>
          <p:nvPr/>
        </p:nvSpPr>
        <p:spPr>
          <a:xfrm flipV="1">
            <a:off x="6389449" y="4834165"/>
            <a:ext cx="233949" cy="155961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8" name="左右矢印 37"/>
          <p:cNvSpPr/>
          <p:nvPr/>
        </p:nvSpPr>
        <p:spPr>
          <a:xfrm rot="5400000" flipV="1">
            <a:off x="7353696" y="3964170"/>
            <a:ext cx="233949" cy="155961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39" name="右矢印 38"/>
          <p:cNvSpPr/>
          <p:nvPr/>
        </p:nvSpPr>
        <p:spPr>
          <a:xfrm rot="16200000">
            <a:off x="3565686" y="3819181"/>
            <a:ext cx="160866" cy="4381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0" name="右矢印 39"/>
          <p:cNvSpPr/>
          <p:nvPr/>
        </p:nvSpPr>
        <p:spPr>
          <a:xfrm rot="16200000">
            <a:off x="5521909" y="3819181"/>
            <a:ext cx="160866" cy="438150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1" name="右矢印 40"/>
          <p:cNvSpPr/>
          <p:nvPr/>
        </p:nvSpPr>
        <p:spPr>
          <a:xfrm rot="19040433">
            <a:off x="2597703" y="3869668"/>
            <a:ext cx="215960" cy="360982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2" name="右矢印 41"/>
          <p:cNvSpPr/>
          <p:nvPr/>
        </p:nvSpPr>
        <p:spPr>
          <a:xfrm rot="13345231">
            <a:off x="6413723" y="3879280"/>
            <a:ext cx="203111" cy="320555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3" name="右矢印 42"/>
          <p:cNvSpPr/>
          <p:nvPr/>
        </p:nvSpPr>
        <p:spPr>
          <a:xfrm rot="10800000">
            <a:off x="6424818" y="2815151"/>
            <a:ext cx="159338" cy="447671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4" name="右矢印 43"/>
          <p:cNvSpPr/>
          <p:nvPr/>
        </p:nvSpPr>
        <p:spPr>
          <a:xfrm>
            <a:off x="2624154" y="2805628"/>
            <a:ext cx="152541" cy="466725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45" name="右矢印 44"/>
          <p:cNvSpPr/>
          <p:nvPr/>
        </p:nvSpPr>
        <p:spPr>
          <a:xfrm rot="5400000">
            <a:off x="4506886" y="1815111"/>
            <a:ext cx="175897" cy="427381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F5EEE7B6-0D03-47E0-819F-41DB3EF69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52" y="2117855"/>
            <a:ext cx="421335" cy="1842262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C332AEC-AD90-45F4-8118-2C8EB1D4DD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903" y="4160838"/>
            <a:ext cx="412130" cy="1802013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4A7374E-9434-44D2-B9EA-3D415BCF6F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6857" y="6020006"/>
            <a:ext cx="1718524" cy="446613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FE6C4030-16F2-4749-8647-6885D846AA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7522" y="6019391"/>
            <a:ext cx="3630801" cy="442158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A191C07C-E192-4C55-B793-C36AEDE752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64739" y="4173675"/>
            <a:ext cx="409194" cy="1789176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1ED0B9D6-3785-4F23-92C3-825AD0EA35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4739" y="2144398"/>
            <a:ext cx="409194" cy="178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48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補助シート（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PEST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分析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35824"/>
              </p:ext>
            </p:extLst>
          </p:nvPr>
        </p:nvGraphicFramePr>
        <p:xfrm>
          <a:off x="477078" y="949735"/>
          <a:ext cx="8199782" cy="4153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9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it-IT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政治的要因（</a:t>
                      </a:r>
                      <a:r>
                        <a:rPr kumimoji="1" lang="it-IT" altLang="ja-JP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Political</a:t>
                      </a:r>
                      <a:r>
                        <a:rPr kumimoji="1" lang="ja-JP" altLang="it-IT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経済的要因（</a:t>
                      </a:r>
                      <a:r>
                        <a:rPr kumimoji="1" lang="it-IT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Economical</a:t>
                      </a:r>
                      <a:r>
                        <a:rPr kumimoji="1" lang="ja-JP" altLang="it-I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90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・法律・条例、規制などのルール変化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・景気、経済成長、物価、為替、消費動向など経済動向の変化</a:t>
                      </a: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社会的要因（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Social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技術的要因（</a:t>
                      </a:r>
                      <a:r>
                        <a:rPr kumimoji="1" lang="en-US" altLang="ja-JP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Technological</a:t>
                      </a:r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90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・人口動態、流行、ライフスタイルなど需要構造の変化</a:t>
                      </a: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・生産・販売技術、特許、マーケティングなど技術動向の変化</a:t>
                      </a:r>
                    </a:p>
                  </a:txBody>
                  <a:tcPr marL="125261" marR="125261" marT="62630" marB="626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099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93" y="854766"/>
            <a:ext cx="8379874" cy="425394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補助シート（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）：ポジショニングマップ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162282" y="959013"/>
            <a:ext cx="289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高価格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7340" y="1388534"/>
            <a:ext cx="461665" cy="31665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機能性重視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83857" y="2021685"/>
            <a:ext cx="186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29176" y="1582682"/>
            <a:ext cx="186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53750" y="3285827"/>
            <a:ext cx="186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240140" y="4037636"/>
            <a:ext cx="1864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49363" y="2058743"/>
            <a:ext cx="989637" cy="369332"/>
          </a:xfrm>
          <a:prstGeom prst="rect">
            <a:avLst/>
          </a:prstGeom>
          <a:solidFill>
            <a:srgbClr val="8EA9DB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●自社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73028" y="1245659"/>
            <a:ext cx="461665" cy="31665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デザイン性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重視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53750" y="4661305"/>
            <a:ext cx="289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低価格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0552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補助シート（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）：競合分析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685636"/>
              </p:ext>
            </p:extLst>
          </p:nvPr>
        </p:nvGraphicFramePr>
        <p:xfrm>
          <a:off x="956877" y="778702"/>
          <a:ext cx="7401585" cy="5556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0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9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競合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例：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市場シェア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20%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価格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高（●●円）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デザイン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悪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2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性能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良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9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コスト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2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顧客満足度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良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4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ターゲット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代の既婚男性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8685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特徴（強み）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「業界ナンバーワンの機能性」というブランドイメージを確立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54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補助シート（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）：損益分岐点分析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751106"/>
              </p:ext>
            </p:extLst>
          </p:nvPr>
        </p:nvGraphicFramePr>
        <p:xfrm>
          <a:off x="382087" y="676275"/>
          <a:ext cx="8398509" cy="2816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9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9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9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8822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売上高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変動費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82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限界利益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　　　　　　）</a:t>
                      </a:r>
                    </a:p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固定費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82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営業利益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82087" y="3924300"/>
            <a:ext cx="8398509" cy="120967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限界利益（　　　　　）＝ 売上高（　　　　　）－ 変動費（　　　　　）</a:t>
            </a:r>
            <a:endParaRPr lang="en-US" altLang="zh-TW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zh-TW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限界利益率（　　　　　）＝ 限界利益（　　　　　）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÷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売上高（　　　　　）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 100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％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損益分岐点売上高（　　　　　） ＝ 固定費（　　　　　） </a:t>
            </a:r>
            <a:r>
              <a:rPr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÷ </a:t>
            </a:r>
            <a:r>
              <a:rPr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限界利益率（　　　　　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9554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補助シート（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）：バリューチェーン分析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sp>
        <p:nvSpPr>
          <p:cNvPr id="6" name="下矢印 5">
            <a:extLst>
              <a:ext uri="{FF2B5EF4-FFF2-40B4-BE49-F238E27FC236}">
                <a16:creationId xmlns:a16="http://schemas.microsoft.com/office/drawing/2014/main" id="{00000000-0008-0000-0E00-000005000000}"/>
              </a:ext>
            </a:extLst>
          </p:cNvPr>
          <p:cNvSpPr/>
          <p:nvPr/>
        </p:nvSpPr>
        <p:spPr>
          <a:xfrm rot="5400000" flipH="1" flipV="1">
            <a:off x="4150817" y="-2711322"/>
            <a:ext cx="448109" cy="736489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32748"/>
              </p:ext>
            </p:extLst>
          </p:nvPr>
        </p:nvGraphicFramePr>
        <p:xfrm>
          <a:off x="702363" y="1327245"/>
          <a:ext cx="7364895" cy="3858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2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59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購買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物流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製造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出荷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物流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販売・マーケティング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サービス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2286">
                <a:tc>
                  <a:txBody>
                    <a:bodyPr/>
                    <a:lstStyle/>
                    <a:p>
                      <a:r>
                        <a:rPr kumimoji="1" lang="ja-JP" altLang="en-US" sz="1200" b="0" u="sng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・材料選定</a:t>
                      </a: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高い専門知識を持つ社員が多い。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7258" y="727195"/>
            <a:ext cx="433273" cy="447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13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0857" y="188235"/>
            <a:ext cx="8860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補助シート（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VRIO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分析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17" y="6564546"/>
            <a:ext cx="8217516" cy="246633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250176"/>
              </p:ext>
            </p:extLst>
          </p:nvPr>
        </p:nvGraphicFramePr>
        <p:xfrm>
          <a:off x="609599" y="778701"/>
          <a:ext cx="8029576" cy="4517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7609">
                <a:tc>
                  <a:txBody>
                    <a:bodyPr/>
                    <a:lstStyle/>
                    <a:p>
                      <a:pPr algn="ctr"/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経済価値</a:t>
                      </a: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Value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・顧客にとっての価値は？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9793">
                <a:tc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希少性</a:t>
                      </a: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Rarity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・競合は同様の商品・サービスを持っている？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9797">
                <a:tc>
                  <a:txBody>
                    <a:bodyPr/>
                    <a:lstStyle/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模倣困難性</a:t>
                      </a: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Imitability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・他社による開発・模倣コストは？</a:t>
                      </a:r>
                    </a:p>
                  </a:txBody>
                  <a:tcPr marL="111024" marR="111024" marT="55512" marB="5551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674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463</Words>
  <Application>Microsoft Office PowerPoint</Application>
  <PresentationFormat>画面に合わせる (4:3)</PresentationFormat>
  <Paragraphs>121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JIM</dc:creator>
  <cp:lastModifiedBy>officeuser02</cp:lastModifiedBy>
  <cp:revision>20</cp:revision>
  <dcterms:created xsi:type="dcterms:W3CDTF">2019-11-21T08:08:26Z</dcterms:created>
  <dcterms:modified xsi:type="dcterms:W3CDTF">2021-09-15T01:50:34Z</dcterms:modified>
</cp:coreProperties>
</file>